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png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88" r:id="rId3"/>
    <p:sldId id="257" r:id="rId4"/>
    <p:sldId id="259" r:id="rId5"/>
    <p:sldId id="258" r:id="rId6"/>
    <p:sldId id="287" r:id="rId7"/>
    <p:sldId id="261" r:id="rId8"/>
    <p:sldId id="260" r:id="rId9"/>
    <p:sldId id="263" r:id="rId10"/>
    <p:sldId id="262" r:id="rId11"/>
    <p:sldId id="265" r:id="rId12"/>
    <p:sldId id="266" r:id="rId13"/>
    <p:sldId id="267" r:id="rId14"/>
    <p:sldId id="307" r:id="rId15"/>
    <p:sldId id="292" r:id="rId16"/>
    <p:sldId id="270" r:id="rId17"/>
    <p:sldId id="290" r:id="rId18"/>
    <p:sldId id="269" r:id="rId19"/>
    <p:sldId id="291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83" r:id="rId31"/>
    <p:sldId id="284" r:id="rId32"/>
    <p:sldId id="285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798" autoAdjust="0"/>
  </p:normalViewPr>
  <p:slideViewPr>
    <p:cSldViewPr>
      <p:cViewPr varScale="1">
        <p:scale>
          <a:sx n="111" d="100"/>
          <a:sy n="111" d="100"/>
        </p:scale>
        <p:origin x="558" y="11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71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159A3E2E-22F5-F38D-2DD6-EFDD6615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>
            <a:extLst>
              <a:ext uri="{FF2B5EF4-FFF2-40B4-BE49-F238E27FC236}">
                <a16:creationId xmlns:a16="http://schemas.microsoft.com/office/drawing/2014/main" id="{0A26F90F-35E4-0596-71A7-912097707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>
            <a:extLst>
              <a:ext uri="{FF2B5EF4-FFF2-40B4-BE49-F238E27FC236}">
                <a16:creationId xmlns:a16="http://schemas.microsoft.com/office/drawing/2014/main" id="{57100F93-D569-A450-F9EF-664F8CB2C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091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F6156227-137B-A796-95EE-DE9CA095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>
            <a:extLst>
              <a:ext uri="{FF2B5EF4-FFF2-40B4-BE49-F238E27FC236}">
                <a16:creationId xmlns:a16="http://schemas.microsoft.com/office/drawing/2014/main" id="{9B769E98-8970-6F25-4D44-16F8838E9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>
            <a:extLst>
              <a:ext uri="{FF2B5EF4-FFF2-40B4-BE49-F238E27FC236}">
                <a16:creationId xmlns:a16="http://schemas.microsoft.com/office/drawing/2014/main" id="{3B0A4E75-C19B-EC3A-8305-031EB4D9B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2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1E6DFA20-955A-354E-46FF-31B624421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>
            <a:extLst>
              <a:ext uri="{FF2B5EF4-FFF2-40B4-BE49-F238E27FC236}">
                <a16:creationId xmlns:a16="http://schemas.microsoft.com/office/drawing/2014/main" id="{C9B66017-3E3D-E2EA-45B7-0CC788B73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>
            <a:extLst>
              <a:ext uri="{FF2B5EF4-FFF2-40B4-BE49-F238E27FC236}">
                <a16:creationId xmlns:a16="http://schemas.microsoft.com/office/drawing/2014/main" id="{DEC2F834-995D-96BD-AB23-99EF66382B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028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6BCEE9F-BA3F-21CC-1633-A437CB1B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>
            <a:extLst>
              <a:ext uri="{FF2B5EF4-FFF2-40B4-BE49-F238E27FC236}">
                <a16:creationId xmlns:a16="http://schemas.microsoft.com/office/drawing/2014/main" id="{F0B2F1AA-2E9F-F636-FA82-74A84018C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9:notes">
            <a:extLst>
              <a:ext uri="{FF2B5EF4-FFF2-40B4-BE49-F238E27FC236}">
                <a16:creationId xmlns:a16="http://schemas.microsoft.com/office/drawing/2014/main" id="{51B157EA-CD91-FCF7-B06A-34140D895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969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660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868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34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270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4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537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468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941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570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82" name="Google Shape;282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27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B63E6FF-89EA-26A9-4DC1-AB47ADF7C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35A5966C-A0FF-A57A-1B64-5E79ECCBA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9D18F891-B6B3-BEA8-B419-E11D6C241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88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5" name="Google Shape;55;p8"/>
          <p:cNvSpPr txBox="1"/>
          <p:nvPr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2"/>
            <a:ext cx="12192001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0" y="0"/>
            <a:ext cx="4780547" cy="6858000"/>
          </a:xfrm>
          <a:prstGeom prst="rtTriangle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 rot="5400000">
            <a:off x="-1038726" y="1038726"/>
            <a:ext cx="6858000" cy="4780547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73279" y="3263900"/>
            <a:ext cx="373246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lt1"/>
                </a:solidFill>
              </a:rPr>
              <a:t>함께 떠나는 </a:t>
            </a:r>
            <a:endParaRPr lang="en-US" altLang="ko-KR" sz="40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lt1"/>
                </a:solidFill>
              </a:rPr>
              <a:t>스프링 부트 여행</a:t>
            </a:r>
            <a:endParaRPr dirty="0"/>
          </a:p>
        </p:txBody>
      </p:sp>
      <p:cxnSp>
        <p:nvCxnSpPr>
          <p:cNvPr id="90" name="Google Shape;90;p13"/>
          <p:cNvCxnSpPr/>
          <p:nvPr/>
        </p:nvCxnSpPr>
        <p:spPr>
          <a:xfrm>
            <a:off x="573279" y="2781300"/>
            <a:ext cx="407492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624079" y="2942020"/>
            <a:ext cx="20313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한국 여행 정보 사이트	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06726-475B-DD46-A9A0-4CC2F4167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 flipH="1">
            <a:off x="698500" y="298069"/>
            <a:ext cx="51181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02F2F"/>
                </a:solidFill>
              </a:rPr>
              <a:t>ERD</a:t>
            </a:r>
            <a:endParaRPr dirty="0"/>
          </a:p>
        </p:txBody>
      </p:sp>
      <p:sp>
        <p:nvSpPr>
          <p:cNvPr id="159" name="Google Shape;159;p1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19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9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7D140-671D-C1A2-2463-00CB3246753D}"/>
              </a:ext>
            </a:extLst>
          </p:cNvPr>
          <p:cNvSpPr txBox="1"/>
          <p:nvPr/>
        </p:nvSpPr>
        <p:spPr>
          <a:xfrm>
            <a:off x="767408" y="1050858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Entity Relationship Diagram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69C741F-8F1A-7D46-1647-A9260BE17E26}"/>
              </a:ext>
            </a:extLst>
          </p:cNvPr>
          <p:cNvSpPr/>
          <p:nvPr/>
        </p:nvSpPr>
        <p:spPr>
          <a:xfrm>
            <a:off x="8616280" y="1616059"/>
            <a:ext cx="3240360" cy="4938466"/>
          </a:xfrm>
          <a:prstGeom prst="roundRect">
            <a:avLst>
              <a:gd name="adj" fmla="val 761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D874D-42D1-5CC7-1DE4-2256186259DA}"/>
              </a:ext>
            </a:extLst>
          </p:cNvPr>
          <p:cNvSpPr txBox="1"/>
          <p:nvPr/>
        </p:nvSpPr>
        <p:spPr>
          <a:xfrm>
            <a:off x="9775773" y="251311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정보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C2D4C-884F-BEF3-3BA0-8E08A6E6379F}"/>
              </a:ext>
            </a:extLst>
          </p:cNvPr>
          <p:cNvSpPr txBox="1"/>
          <p:nvPr/>
        </p:nvSpPr>
        <p:spPr>
          <a:xfrm>
            <a:off x="9840416" y="374504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ABD49-33A1-986D-EE53-87E00BB6FF23}"/>
              </a:ext>
            </a:extLst>
          </p:cNvPr>
          <p:cNvSpPr txBox="1"/>
          <p:nvPr/>
        </p:nvSpPr>
        <p:spPr>
          <a:xfrm>
            <a:off x="9559266" y="4934164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여행 일정 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5CB7E5-BA79-1768-5274-648F52B3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789767"/>
            <a:ext cx="7353300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2" y="1647"/>
            <a:ext cx="12189072" cy="6856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482600" y="4244340"/>
            <a:ext cx="5054600" cy="2108200"/>
            <a:chOff x="482600" y="2374900"/>
            <a:chExt cx="5054600" cy="2108200"/>
          </a:xfrm>
        </p:grpSpPr>
        <p:sp>
          <p:nvSpPr>
            <p:cNvPr id="227" name="Google Shape;227;p22"/>
            <p:cNvSpPr/>
            <p:nvPr/>
          </p:nvSpPr>
          <p:spPr>
            <a:xfrm>
              <a:off x="482600" y="2374900"/>
              <a:ext cx="5054600" cy="210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 txBox="1"/>
            <p:nvPr/>
          </p:nvSpPr>
          <p:spPr>
            <a:xfrm>
              <a:off x="1247585" y="3044279"/>
              <a:ext cx="3524629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/>
                </a:rPr>
                <a:t>일정 관리</a:t>
              </a:r>
              <a:endParaRPr lang="en-US" altLang="ko-KR" sz="4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Schedule  Plan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0" name="Google Shape;230;p2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D8AB82-1D2D-FFCF-DE2A-2B3584E6D2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일정</a:t>
            </a:r>
            <a:r>
              <a:rPr lang="en-US" altLang="ko-KR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dirty="0"/>
          </a:p>
        </p:txBody>
      </p:sp>
      <p:sp>
        <p:nvSpPr>
          <p:cNvPr id="236" name="Google Shape;236;p2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822428" y="981702"/>
            <a:ext cx="48702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Schedule  Plan</a:t>
            </a:r>
            <a:endParaRPr lang="en-US" altLang="ko-KR" sz="11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932401" y="1428726"/>
            <a:ext cx="2137077" cy="3442272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23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/>
          <p:nvPr/>
        </p:nvCxnSpPr>
        <p:spPr>
          <a:xfrm>
            <a:off x="0" y="4179478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23"/>
          <p:cNvCxnSpPr/>
          <p:nvPr/>
        </p:nvCxnSpPr>
        <p:spPr>
          <a:xfrm rot="10800000">
            <a:off x="1860351" y="4162828"/>
            <a:ext cx="0" cy="719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23"/>
          <p:cNvCxnSpPr/>
          <p:nvPr/>
        </p:nvCxnSpPr>
        <p:spPr>
          <a:xfrm rot="10800000">
            <a:off x="3069175" y="2687565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 rot="10800000">
            <a:off x="4657835" y="4170729"/>
            <a:ext cx="0" cy="7588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6" name="Google Shape;246;p23"/>
          <p:cNvCxnSpPr/>
          <p:nvPr/>
        </p:nvCxnSpPr>
        <p:spPr>
          <a:xfrm rot="10800000">
            <a:off x="5122331" y="2687565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23"/>
          <p:cNvSpPr txBox="1"/>
          <p:nvPr/>
        </p:nvSpPr>
        <p:spPr>
          <a:xfrm>
            <a:off x="5211231" y="2667001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</a:rPr>
              <a:t>02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4683235" y="4573329"/>
            <a:ext cx="84991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/0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3158076" y="2667001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885751" y="4560218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</a:rPr>
              <a:t>01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724269" y="2667001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1860351" y="5038849"/>
            <a:ext cx="24416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cxnSp>
        <p:nvCxnSpPr>
          <p:cNvPr id="253" name="Google Shape;253;p23"/>
          <p:cNvCxnSpPr/>
          <p:nvPr/>
        </p:nvCxnSpPr>
        <p:spPr>
          <a:xfrm rot="10800000">
            <a:off x="7381758" y="4170728"/>
            <a:ext cx="0" cy="719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23"/>
          <p:cNvCxnSpPr/>
          <p:nvPr/>
        </p:nvCxnSpPr>
        <p:spPr>
          <a:xfrm rot="10800000">
            <a:off x="7748803" y="2687565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23"/>
          <p:cNvSpPr txBox="1"/>
          <p:nvPr/>
        </p:nvSpPr>
        <p:spPr>
          <a:xfrm>
            <a:off x="7812303" y="2667001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7407158" y="4547858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</a:rPr>
              <a:t>02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609969" y="2687565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23"/>
          <p:cNvCxnSpPr/>
          <p:nvPr/>
        </p:nvCxnSpPr>
        <p:spPr>
          <a:xfrm rot="10800000">
            <a:off x="9408693" y="4164298"/>
            <a:ext cx="0" cy="719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23"/>
          <p:cNvCxnSpPr/>
          <p:nvPr/>
        </p:nvCxnSpPr>
        <p:spPr>
          <a:xfrm rot="10800000">
            <a:off x="9775738" y="2687565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23"/>
          <p:cNvSpPr txBox="1"/>
          <p:nvPr/>
        </p:nvSpPr>
        <p:spPr>
          <a:xfrm>
            <a:off x="9839238" y="2667001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9434093" y="4541428"/>
            <a:ext cx="8499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03/04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7441207" y="5112426"/>
            <a:ext cx="15921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CSS 디자인 및</a:t>
            </a:r>
            <a:b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스타일 통합 적용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4752394" y="5019001"/>
            <a:ext cx="177565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팀원간 역할 분담</a:t>
            </a:r>
            <a:endParaRPr lang="en-US" altLang="ko-KR" dirty="0"/>
          </a:p>
        </p:txBody>
      </p:sp>
      <p:sp>
        <p:nvSpPr>
          <p:cNvPr id="264" name="Google Shape;264;p23"/>
          <p:cNvSpPr txBox="1"/>
          <p:nvPr/>
        </p:nvSpPr>
        <p:spPr>
          <a:xfrm>
            <a:off x="9477113" y="5167802"/>
            <a:ext cx="19832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PPT 제작 및 발표 준비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726372" y="3107699"/>
            <a:ext cx="11079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 구성	</a:t>
            </a:r>
            <a:endParaRPr sz="16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5219034" y="3060580"/>
            <a:ext cx="201369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팀원간 역할에 대한 상세 목표 기획 및 정보 통합</a:t>
            </a:r>
            <a:endParaRPr sz="16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7828779" y="3107699"/>
            <a:ext cx="17780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통합 과정 및</a:t>
            </a:r>
            <a:b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오류 수정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9865364" y="3107699"/>
            <a:ext cx="12305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3160301" y="3059825"/>
            <a:ext cx="1847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Spring Boot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595959"/>
                </a:solidFill>
              </a:rPr>
              <a:t>프로젝트 공유</a:t>
            </a:r>
            <a:endParaRPr sz="16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D5EC73-5619-2D80-451F-6667B05DD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01E6-1C8F-FEFF-B463-099D43484C7A}"/>
              </a:ext>
            </a:extLst>
          </p:cNvPr>
          <p:cNvSpPr txBox="1"/>
          <p:nvPr/>
        </p:nvSpPr>
        <p:spPr>
          <a:xfrm>
            <a:off x="4753488" y="5368661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여행 정보 및 통계</a:t>
            </a:r>
          </a:p>
          <a:p>
            <a:r>
              <a:rPr lang="ko-KR" altLang="en-US" sz="800" dirty="0"/>
              <a:t>일정관리 및 게시판</a:t>
            </a:r>
            <a:endParaRPr lang="en-US" altLang="ko-KR" sz="800" dirty="0"/>
          </a:p>
          <a:p>
            <a:r>
              <a:rPr lang="ko-KR" altLang="en-US" sz="800" dirty="0"/>
              <a:t>로그인 및 가입</a:t>
            </a:r>
          </a:p>
        </p:txBody>
      </p:sp>
      <p:sp>
        <p:nvSpPr>
          <p:cNvPr id="4" name="Google Shape;106;p14">
            <a:extLst>
              <a:ext uri="{FF2B5EF4-FFF2-40B4-BE49-F238E27FC236}">
                <a16:creationId xmlns:a16="http://schemas.microsoft.com/office/drawing/2014/main" id="{5C2BFF0C-FF29-1627-9353-AE5F4BE708D8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88512" cy="685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/>
          <p:nvPr/>
        </p:nvSpPr>
        <p:spPr>
          <a:xfrm>
            <a:off x="369621" y="2373918"/>
            <a:ext cx="11449272" cy="2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3465965" y="2467776"/>
            <a:ext cx="5256584" cy="192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400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rPr>
              <a:t>P</a:t>
            </a:r>
            <a:r>
              <a:rPr lang="en-US" altLang="ko-KR" sz="4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roject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altLang="ko-KR" sz="4400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4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구성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F6974D-8AEC-31DB-A0B2-9BCB93755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회원 가입 및 로그인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743374-1C23-864F-B134-2C5C9477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518995"/>
            <a:ext cx="2894609" cy="4684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C28F22-029D-7861-DDD6-41385177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524" y="1815584"/>
            <a:ext cx="3880305" cy="25789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B9E4DB-25B0-6EB9-9719-C60E897FA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022" y="2276872"/>
            <a:ext cx="4163006" cy="2448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290ADD-8B9D-129E-6855-CF0FDF727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70" y="5110005"/>
            <a:ext cx="4700544" cy="769054"/>
          </a:xfrm>
          <a:prstGeom prst="rect">
            <a:avLst/>
          </a:prstGeom>
        </p:spPr>
      </p:pic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C06C565-AE50-4F83-4799-D37F14960DEE}"/>
              </a:ext>
            </a:extLst>
          </p:cNvPr>
          <p:cNvSpPr/>
          <p:nvPr/>
        </p:nvSpPr>
        <p:spPr>
          <a:xfrm>
            <a:off x="3838530" y="2852936"/>
            <a:ext cx="169238" cy="1008112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E09E6CEB-DAC1-B813-F8AB-D3A52E8D5E16}"/>
              </a:ext>
            </a:extLst>
          </p:cNvPr>
          <p:cNvSpPr/>
          <p:nvPr/>
        </p:nvSpPr>
        <p:spPr>
          <a:xfrm>
            <a:off x="7294914" y="2852936"/>
            <a:ext cx="169238" cy="1008112"/>
          </a:xfrm>
          <a:prstGeom prst="chevr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Google Shape;106;p14">
            <a:extLst>
              <a:ext uri="{FF2B5EF4-FFF2-40B4-BE49-F238E27FC236}">
                <a16:creationId xmlns:a16="http://schemas.microsoft.com/office/drawing/2014/main" id="{7CA42ABB-5F6B-320E-AE0A-8571A58DA5F4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2D10C5FB-1084-E2D6-C93B-06D7ECD7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>
            <a:extLst>
              <a:ext uri="{FF2B5EF4-FFF2-40B4-BE49-F238E27FC236}">
                <a16:creationId xmlns:a16="http://schemas.microsoft.com/office/drawing/2014/main" id="{0316860E-8B2B-A2DC-F1F5-3CF8E736674C}"/>
              </a:ext>
            </a:extLst>
          </p:cNvPr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F3F3F"/>
                </a:solidFill>
              </a:rPr>
              <a:t>질문 게시판 </a:t>
            </a:r>
            <a:endParaRPr sz="4000" dirty="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>
            <a:extLst>
              <a:ext uri="{FF2B5EF4-FFF2-40B4-BE49-F238E27FC236}">
                <a16:creationId xmlns:a16="http://schemas.microsoft.com/office/drawing/2014/main" id="{2E6A677E-9542-288F-B9F8-39035D2F003E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>
            <a:extLst>
              <a:ext uri="{FF2B5EF4-FFF2-40B4-BE49-F238E27FC236}">
                <a16:creationId xmlns:a16="http://schemas.microsoft.com/office/drawing/2014/main" id="{DC5FE669-8DF9-22BE-A05B-FC6C38B46870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>
            <a:extLst>
              <a:ext uri="{FF2B5EF4-FFF2-40B4-BE49-F238E27FC236}">
                <a16:creationId xmlns:a16="http://schemas.microsoft.com/office/drawing/2014/main" id="{B1AA176B-EE40-DE61-3995-63F7C8A6DED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CE9D2A-D39B-6AC2-3B97-6C3949B11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A9FD4-5A8A-204D-9657-090A37CA8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7" y="1781304"/>
            <a:ext cx="6256424" cy="3010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2F856A-0F78-5002-A679-FE43E4B5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761" y="2708920"/>
            <a:ext cx="5817495" cy="25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5A376A-AD95-44DB-FA7D-D25C1C26B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5024"/>
            <a:ext cx="5687658" cy="274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106;p14">
            <a:extLst>
              <a:ext uri="{FF2B5EF4-FFF2-40B4-BE49-F238E27FC236}">
                <a16:creationId xmlns:a16="http://schemas.microsoft.com/office/drawing/2014/main" id="{3C41275E-14B3-BD2A-F455-E7C5CE6A8399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3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7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6823874" y="1444063"/>
            <a:ext cx="2137077" cy="3442272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7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3" name="Google Shape;353;p27"/>
          <p:cNvGrpSpPr/>
          <p:nvPr/>
        </p:nvGrpSpPr>
        <p:grpSpPr>
          <a:xfrm>
            <a:off x="1046812" y="2214673"/>
            <a:ext cx="10100109" cy="4311184"/>
            <a:chOff x="1771650" y="1530454"/>
            <a:chExt cx="8543925" cy="3603520"/>
          </a:xfrm>
        </p:grpSpPr>
        <p:sp>
          <p:nvSpPr>
            <p:cNvPr id="354" name="Google Shape;354;p27"/>
            <p:cNvSpPr/>
            <p:nvPr/>
          </p:nvSpPr>
          <p:spPr>
            <a:xfrm>
              <a:off x="1771650" y="1974901"/>
              <a:ext cx="2714625" cy="27146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600950" y="1974900"/>
              <a:ext cx="2714625" cy="27146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241853" y="1530454"/>
              <a:ext cx="3603520" cy="3603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56E1CA-EFA9-2AE2-35A0-82C800EEA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sp>
        <p:nvSpPr>
          <p:cNvPr id="3" name="Google Shape;284;p25">
            <a:extLst>
              <a:ext uri="{FF2B5EF4-FFF2-40B4-BE49-F238E27FC236}">
                <a16:creationId xmlns:a16="http://schemas.microsoft.com/office/drawing/2014/main" id="{78F3D5AE-637F-534B-759A-780E41CD99A4}"/>
              </a:ext>
            </a:extLst>
          </p:cNvPr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F3F3F"/>
                </a:solidFill>
              </a:rPr>
              <a:t>관광 정보 </a:t>
            </a:r>
            <a:endParaRPr sz="4000" dirty="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A91F7-27DE-4FA5-A441-99C60B647856}"/>
              </a:ext>
            </a:extLst>
          </p:cNvPr>
          <p:cNvSpPr txBox="1"/>
          <p:nvPr/>
        </p:nvSpPr>
        <p:spPr>
          <a:xfrm>
            <a:off x="4690510" y="2751231"/>
            <a:ext cx="292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여행지 정보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API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556C0-1302-62C9-3D62-55C1A262B09E}"/>
              </a:ext>
            </a:extLst>
          </p:cNvPr>
          <p:cNvSpPr txBox="1"/>
          <p:nvPr/>
        </p:nvSpPr>
        <p:spPr>
          <a:xfrm>
            <a:off x="8226798" y="320627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실시간 기상청 일기예보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A625D-A9AF-FEC7-8A6A-ED6D6A04D883}"/>
              </a:ext>
            </a:extLst>
          </p:cNvPr>
          <p:cNvSpPr txBox="1"/>
          <p:nvPr/>
        </p:nvSpPr>
        <p:spPr>
          <a:xfrm>
            <a:off x="1701353" y="316519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Kakao Map API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293669-63C7-3EEE-BB49-046FEF49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42" y="3349864"/>
            <a:ext cx="3247633" cy="2185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077076" lon="20339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01891-CB27-8781-2DB6-CD253700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21" y="3738007"/>
            <a:ext cx="2653335" cy="1346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799999" lon="1200000" rev="211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79FD6C-1B3E-7C37-E66E-AE73FAADC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494" y="3850764"/>
            <a:ext cx="2918668" cy="1183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34394" lon="19663031" rev="860718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F711654E-CFF5-4D7C-9ACD-1A644FE3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>
            <a:extLst>
              <a:ext uri="{FF2B5EF4-FFF2-40B4-BE49-F238E27FC236}">
                <a16:creationId xmlns:a16="http://schemas.microsoft.com/office/drawing/2014/main" id="{F7292DF6-042C-B70C-B0ED-FB74803161C5}"/>
              </a:ext>
            </a:extLst>
          </p:cNvPr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F3F3F"/>
                </a:solidFill>
              </a:rPr>
              <a:t>관광 정보 </a:t>
            </a:r>
            <a:endParaRPr sz="4000" dirty="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>
            <a:extLst>
              <a:ext uri="{FF2B5EF4-FFF2-40B4-BE49-F238E27FC236}">
                <a16:creationId xmlns:a16="http://schemas.microsoft.com/office/drawing/2014/main" id="{A9308624-5C61-4B1E-BF17-2006234BCBC5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>
            <a:extLst>
              <a:ext uri="{FF2B5EF4-FFF2-40B4-BE49-F238E27FC236}">
                <a16:creationId xmlns:a16="http://schemas.microsoft.com/office/drawing/2014/main" id="{26B88CD6-7E8B-0FE9-D050-1FAE8E254DD1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>
            <a:extLst>
              <a:ext uri="{FF2B5EF4-FFF2-40B4-BE49-F238E27FC236}">
                <a16:creationId xmlns:a16="http://schemas.microsoft.com/office/drawing/2014/main" id="{26728A9F-B17E-4CD8-EA08-537FEE9A04B5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9F99E1-1F4F-893C-B443-742244A1E1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E310B2-E047-014D-0758-61836D91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54" y="1640922"/>
            <a:ext cx="6321298" cy="380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D41EF2-B3AE-9034-BE15-0A73CD40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90" y="2115278"/>
            <a:ext cx="6549524" cy="4606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2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6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6932401" y="1428726"/>
            <a:ext cx="2137077" cy="3442272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26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0" name="Google Shape;330;p26"/>
          <p:cNvSpPr/>
          <p:nvPr/>
        </p:nvSpPr>
        <p:spPr>
          <a:xfrm>
            <a:off x="7743824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4129087" y="317450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514350" y="3174500"/>
            <a:ext cx="3933825" cy="1399868"/>
          </a:xfrm>
          <a:prstGeom prst="homePlate">
            <a:avLst>
              <a:gd name="adj" fmla="val 50000"/>
            </a:avLst>
          </a:prstGeom>
          <a:solidFill>
            <a:srgbClr val="66D3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6"/>
          <p:cNvSpPr/>
          <p:nvPr/>
        </p:nvSpPr>
        <p:spPr>
          <a:xfrm rot="-5400000">
            <a:off x="5583014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/>
          <p:nvPr/>
        </p:nvSpPr>
        <p:spPr>
          <a:xfrm rot="-5400000" flipH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/>
          <p:nvPr/>
        </p:nvSpPr>
        <p:spPr>
          <a:xfrm rot="-5400000" flipH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472349" y="2235430"/>
            <a:ext cx="3236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Python </a:t>
            </a:r>
            <a:r>
              <a:rPr lang="ko-KR" altLang="en-US" sz="1800" dirty="0">
                <a:solidFill>
                  <a:schemeClr val="dk1"/>
                </a:solidFill>
              </a:rPr>
              <a:t>활용</a:t>
            </a:r>
            <a:endParaRPr lang="ko-KR" alt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8355846" y="2029543"/>
            <a:ext cx="19287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b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호출</a:t>
            </a:r>
            <a:endParaRPr dirty="0"/>
          </a:p>
        </p:txBody>
      </p:sp>
      <p:sp>
        <p:nvSpPr>
          <p:cNvPr id="339" name="Google Shape;339;p26"/>
          <p:cNvSpPr txBox="1"/>
          <p:nvPr/>
        </p:nvSpPr>
        <p:spPr>
          <a:xfrm>
            <a:off x="569203" y="3501008"/>
            <a:ext cx="38789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lt1"/>
                </a:solidFill>
              </a:rPr>
              <a:t>Csv</a:t>
            </a:r>
            <a:r>
              <a:rPr lang="ko-KR" altLang="en-US" sz="2000" dirty="0">
                <a:solidFill>
                  <a:schemeClr val="lt1"/>
                </a:solidFill>
              </a:rPr>
              <a:t> </a:t>
            </a:r>
            <a:r>
              <a:rPr lang="en-US" altLang="ko-KR" sz="2000" dirty="0">
                <a:solidFill>
                  <a:schemeClr val="lt1"/>
                </a:solidFill>
              </a:rPr>
              <a:t>File Data </a:t>
            </a:r>
            <a:r>
              <a:rPr lang="ko-KR" altLang="en-US" sz="2000" dirty="0">
                <a:solidFill>
                  <a:schemeClr val="lt1"/>
                </a:solidFill>
              </a:rPr>
              <a:t>를</a:t>
            </a:r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>
                <a:solidFill>
                  <a:schemeClr val="lt1"/>
                </a:solidFill>
              </a:rPr>
              <a:t>Data Frame</a:t>
            </a:r>
            <a:r>
              <a:rPr lang="ko-KR" altLang="en-US" sz="2000" dirty="0">
                <a:solidFill>
                  <a:schemeClr val="lt1"/>
                </a:solidFill>
              </a:rPr>
              <a:t>으로 전 처리</a:t>
            </a:r>
            <a:r>
              <a:rPr lang="ko-KR" altLang="en-US" sz="2400" dirty="0">
                <a:solidFill>
                  <a:schemeClr val="lt1"/>
                </a:solidFill>
              </a:rPr>
              <a:t> </a:t>
            </a:r>
            <a:endParaRPr lang="ko-KR" altLang="en-US" dirty="0"/>
          </a:p>
        </p:txBody>
      </p:sp>
      <p:sp>
        <p:nvSpPr>
          <p:cNvPr id="340" name="Google Shape;340;p26"/>
          <p:cNvSpPr txBox="1"/>
          <p:nvPr/>
        </p:nvSpPr>
        <p:spPr>
          <a:xfrm>
            <a:off x="8415160" y="3513242"/>
            <a:ext cx="293742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응답 받은 </a:t>
            </a:r>
            <a:r>
              <a:rPr lang="en-US" altLang="ko-KR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Json </a:t>
            </a:r>
            <a:r>
              <a:rPr lang="en-US" altLang="ko-KR" sz="2000" dirty="0">
                <a:solidFill>
                  <a:schemeClr val="lt1"/>
                </a:solidFill>
              </a:rPr>
              <a:t>data</a:t>
            </a:r>
            <a:r>
              <a:rPr lang="ko-KR" altLang="en-US" sz="2000" dirty="0">
                <a:solidFill>
                  <a:schemeClr val="lt1"/>
                </a:solidFill>
              </a:rPr>
              <a:t> 를 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Google </a:t>
            </a:r>
            <a:r>
              <a:rPr lang="ko-KR" altLang="en-US" sz="2000" dirty="0">
                <a:solidFill>
                  <a:schemeClr val="lt1"/>
                </a:solidFill>
              </a:rPr>
              <a:t>차트에 적용</a:t>
            </a:r>
            <a:endParaRPr sz="2000" dirty="0"/>
          </a:p>
        </p:txBody>
      </p:sp>
      <p:sp>
        <p:nvSpPr>
          <p:cNvPr id="341" name="Google Shape;341;p26"/>
          <p:cNvSpPr txBox="1"/>
          <p:nvPr/>
        </p:nvSpPr>
        <p:spPr>
          <a:xfrm>
            <a:off x="4867828" y="3513242"/>
            <a:ext cx="266833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lt1"/>
                </a:solidFill>
              </a:rPr>
              <a:t>Data Frame</a:t>
            </a:r>
            <a:r>
              <a:rPr lang="ko-KR" altLang="en-US" sz="2000" dirty="0">
                <a:solidFill>
                  <a:schemeClr val="lt1"/>
                </a:solidFill>
              </a:rPr>
              <a:t>을 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Flask </a:t>
            </a:r>
            <a:r>
              <a:rPr lang="ko-KR" altLang="en-US" sz="2000" dirty="0">
                <a:solidFill>
                  <a:schemeClr val="lt1"/>
                </a:solidFill>
              </a:rPr>
              <a:t>에서 </a:t>
            </a:r>
            <a:r>
              <a:rPr lang="en-US" altLang="ko-KR" sz="2000" dirty="0">
                <a:solidFill>
                  <a:schemeClr val="lt1"/>
                </a:solidFill>
              </a:rPr>
              <a:t>Json </a:t>
            </a:r>
            <a:r>
              <a:rPr lang="ko-KR" altLang="en-US" sz="2000" dirty="0">
                <a:solidFill>
                  <a:schemeClr val="lt1"/>
                </a:solidFill>
              </a:rPr>
              <a:t>응답</a:t>
            </a:r>
            <a:endParaRPr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2DD504-3FFB-E756-A58F-2CAD6B07C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sp>
        <p:nvSpPr>
          <p:cNvPr id="3" name="Google Shape;336;p26">
            <a:extLst>
              <a:ext uri="{FF2B5EF4-FFF2-40B4-BE49-F238E27FC236}">
                <a16:creationId xmlns:a16="http://schemas.microsoft.com/office/drawing/2014/main" id="{4C3DEA74-0CEC-64ED-0D92-4F7C6ECC46C9}"/>
              </a:ext>
            </a:extLst>
          </p:cNvPr>
          <p:cNvSpPr txBox="1"/>
          <p:nvPr/>
        </p:nvSpPr>
        <p:spPr>
          <a:xfrm>
            <a:off x="4063271" y="5373216"/>
            <a:ext cx="3236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Pandas </a:t>
            </a:r>
            <a:r>
              <a:rPr lang="en-US" altLang="ko-KR" sz="1800" dirty="0" err="1">
                <a:solidFill>
                  <a:schemeClr val="dk1"/>
                </a:solidFill>
              </a:rPr>
              <a:t>DataFrame</a:t>
            </a:r>
            <a:r>
              <a:rPr lang="en-US" altLang="ko-KR" sz="1800" dirty="0">
                <a:solidFill>
                  <a:schemeClr val="dk1"/>
                </a:solidFill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활용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84;p25">
            <a:extLst>
              <a:ext uri="{FF2B5EF4-FFF2-40B4-BE49-F238E27FC236}">
                <a16:creationId xmlns:a16="http://schemas.microsoft.com/office/drawing/2014/main" id="{681F901B-6705-E27B-6F79-13190B595C48}"/>
              </a:ext>
            </a:extLst>
          </p:cNvPr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통계 페이지</a:t>
            </a:r>
            <a:endParaRPr sz="4000" dirty="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C6E728C3-C48F-9AC0-262A-FCED9B8B0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>
            <a:extLst>
              <a:ext uri="{FF2B5EF4-FFF2-40B4-BE49-F238E27FC236}">
                <a16:creationId xmlns:a16="http://schemas.microsoft.com/office/drawing/2014/main" id="{22422947-2AAC-4AA5-C1E1-5F28B3DB6329}"/>
              </a:ext>
            </a:extLst>
          </p:cNvPr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통계 페이지</a:t>
            </a:r>
            <a:endParaRPr sz="4000" dirty="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>
            <a:extLst>
              <a:ext uri="{FF2B5EF4-FFF2-40B4-BE49-F238E27FC236}">
                <a16:creationId xmlns:a16="http://schemas.microsoft.com/office/drawing/2014/main" id="{8E3ABE8D-9277-8DD8-4F6B-3A279C24DAE4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>
            <a:extLst>
              <a:ext uri="{FF2B5EF4-FFF2-40B4-BE49-F238E27FC236}">
                <a16:creationId xmlns:a16="http://schemas.microsoft.com/office/drawing/2014/main" id="{A6570AAB-B330-443C-28AA-2E803C58646E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>
            <a:extLst>
              <a:ext uri="{FF2B5EF4-FFF2-40B4-BE49-F238E27FC236}">
                <a16:creationId xmlns:a16="http://schemas.microsoft.com/office/drawing/2014/main" id="{30208FAC-530E-9FE1-8094-0881B9A0B823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5E926-018B-AD4A-0FE7-61E960C20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0E961-5179-08FF-4FC6-B3C33A26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1504196"/>
            <a:ext cx="2641882" cy="4744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1E1349-859F-F77B-F73F-DAAB5ECF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504195"/>
            <a:ext cx="1110033" cy="4744959"/>
          </a:xfrm>
          <a:prstGeom prst="rect">
            <a:avLst/>
          </a:prstGeom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BAC684C1-A373-8A82-F9F2-74EEFC41AF18}"/>
              </a:ext>
            </a:extLst>
          </p:cNvPr>
          <p:cNvSpPr/>
          <p:nvPr/>
        </p:nvSpPr>
        <p:spPr>
          <a:xfrm>
            <a:off x="8400256" y="3252463"/>
            <a:ext cx="360040" cy="1112851"/>
          </a:xfrm>
          <a:prstGeom prst="chevron">
            <a:avLst>
              <a:gd name="adj" fmla="val 807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B75E9D-F803-E29B-E2D2-B2D1A4FA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4314607"/>
            <a:ext cx="5165528" cy="1658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ECE7A0-B233-2C2B-C801-CE7D4D1E8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307" y="1902718"/>
            <a:ext cx="2751913" cy="190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FFBD9A42-25D2-9954-6159-E18E3A98C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>
            <a:extLst>
              <a:ext uri="{FF2B5EF4-FFF2-40B4-BE49-F238E27FC236}">
                <a16:creationId xmlns:a16="http://schemas.microsoft.com/office/drawing/2014/main" id="{1ED7B913-39D9-13A7-AB72-054D69537DAA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 dirty="0"/>
          </a:p>
        </p:txBody>
      </p:sp>
      <p:sp>
        <p:nvSpPr>
          <p:cNvPr id="205" name="Google Shape;205;p21">
            <a:extLst>
              <a:ext uri="{FF2B5EF4-FFF2-40B4-BE49-F238E27FC236}">
                <a16:creationId xmlns:a16="http://schemas.microsoft.com/office/drawing/2014/main" id="{B63E32FA-D852-9E2F-8B0A-38B5A7CE8C1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21">
            <a:extLst>
              <a:ext uri="{FF2B5EF4-FFF2-40B4-BE49-F238E27FC236}">
                <a16:creationId xmlns:a16="http://schemas.microsoft.com/office/drawing/2014/main" id="{5027F3BF-54C9-E8F1-659F-233E540DBEBA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1">
            <a:extLst>
              <a:ext uri="{FF2B5EF4-FFF2-40B4-BE49-F238E27FC236}">
                <a16:creationId xmlns:a16="http://schemas.microsoft.com/office/drawing/2014/main" id="{616322CC-D0F9-0A79-2499-416A9565318C}"/>
              </a:ext>
            </a:extLst>
          </p:cNvPr>
          <p:cNvSpPr/>
          <p:nvPr/>
        </p:nvSpPr>
        <p:spPr>
          <a:xfrm>
            <a:off x="767408" y="2204864"/>
            <a:ext cx="3525520" cy="57591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>
            <a:extLst>
              <a:ext uri="{FF2B5EF4-FFF2-40B4-BE49-F238E27FC236}">
                <a16:creationId xmlns:a16="http://schemas.microsoft.com/office/drawing/2014/main" id="{E9769802-824E-9505-D866-AF9E356B8FC0}"/>
              </a:ext>
            </a:extLst>
          </p:cNvPr>
          <p:cNvSpPr txBox="1"/>
          <p:nvPr/>
        </p:nvSpPr>
        <p:spPr>
          <a:xfrm>
            <a:off x="1775522" y="2214936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팀장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Google Shape;211;p21">
            <a:extLst>
              <a:ext uri="{FF2B5EF4-FFF2-40B4-BE49-F238E27FC236}">
                <a16:creationId xmlns:a16="http://schemas.microsoft.com/office/drawing/2014/main" id="{D0732896-8D39-B86E-47E1-DD30C6E6D32A}"/>
              </a:ext>
            </a:extLst>
          </p:cNvPr>
          <p:cNvSpPr/>
          <p:nvPr/>
        </p:nvSpPr>
        <p:spPr>
          <a:xfrm>
            <a:off x="4313911" y="2851870"/>
            <a:ext cx="3525520" cy="57591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>
            <a:extLst>
              <a:ext uri="{FF2B5EF4-FFF2-40B4-BE49-F238E27FC236}">
                <a16:creationId xmlns:a16="http://schemas.microsoft.com/office/drawing/2014/main" id="{6ED08DAF-C67D-734E-0EA7-C7FA73867ECE}"/>
              </a:ext>
            </a:extLst>
          </p:cNvPr>
          <p:cNvSpPr/>
          <p:nvPr/>
        </p:nvSpPr>
        <p:spPr>
          <a:xfrm>
            <a:off x="7899072" y="3429146"/>
            <a:ext cx="3525520" cy="57591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>
            <a:extLst>
              <a:ext uri="{FF2B5EF4-FFF2-40B4-BE49-F238E27FC236}">
                <a16:creationId xmlns:a16="http://schemas.microsoft.com/office/drawing/2014/main" id="{4F6C469C-7BFA-54A7-9582-A72EBDBA2CA6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10;p21">
            <a:extLst>
              <a:ext uri="{FF2B5EF4-FFF2-40B4-BE49-F238E27FC236}">
                <a16:creationId xmlns:a16="http://schemas.microsoft.com/office/drawing/2014/main" id="{75C7403A-7B15-D0A7-7FF5-03C3729792FF}"/>
              </a:ext>
            </a:extLst>
          </p:cNvPr>
          <p:cNvSpPr txBox="1"/>
          <p:nvPr/>
        </p:nvSpPr>
        <p:spPr>
          <a:xfrm>
            <a:off x="1775520" y="2473192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 철 규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210;p21">
            <a:extLst>
              <a:ext uri="{FF2B5EF4-FFF2-40B4-BE49-F238E27FC236}">
                <a16:creationId xmlns:a16="http://schemas.microsoft.com/office/drawing/2014/main" id="{078E0EC2-43CF-BE6B-E25B-D9D5550C325E}"/>
              </a:ext>
            </a:extLst>
          </p:cNvPr>
          <p:cNvSpPr txBox="1"/>
          <p:nvPr/>
        </p:nvSpPr>
        <p:spPr>
          <a:xfrm>
            <a:off x="5367985" y="2851870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210;p21">
            <a:extLst>
              <a:ext uri="{FF2B5EF4-FFF2-40B4-BE49-F238E27FC236}">
                <a16:creationId xmlns:a16="http://schemas.microsoft.com/office/drawing/2014/main" id="{877DA6D9-6ECD-E352-2136-F31C3A9030C6}"/>
              </a:ext>
            </a:extLst>
          </p:cNvPr>
          <p:cNvSpPr txBox="1"/>
          <p:nvPr/>
        </p:nvSpPr>
        <p:spPr>
          <a:xfrm>
            <a:off x="5367983" y="3110126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 성 헌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10;p21">
            <a:extLst>
              <a:ext uri="{FF2B5EF4-FFF2-40B4-BE49-F238E27FC236}">
                <a16:creationId xmlns:a16="http://schemas.microsoft.com/office/drawing/2014/main" id="{4B9D4870-5F85-C78B-6501-E65EDB1CF62E}"/>
              </a:ext>
            </a:extLst>
          </p:cNvPr>
          <p:cNvSpPr txBox="1"/>
          <p:nvPr/>
        </p:nvSpPr>
        <p:spPr>
          <a:xfrm>
            <a:off x="8927096" y="3439072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210;p21">
            <a:extLst>
              <a:ext uri="{FF2B5EF4-FFF2-40B4-BE49-F238E27FC236}">
                <a16:creationId xmlns:a16="http://schemas.microsoft.com/office/drawing/2014/main" id="{DDF7B311-116F-76FB-A944-52E86175DD01}"/>
              </a:ext>
            </a:extLst>
          </p:cNvPr>
          <p:cNvSpPr txBox="1"/>
          <p:nvPr/>
        </p:nvSpPr>
        <p:spPr>
          <a:xfrm>
            <a:off x="8927094" y="3697328"/>
            <a:ext cx="141737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지 민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82EB-67D9-43D8-F931-093BFF19162F}"/>
              </a:ext>
            </a:extLst>
          </p:cNvPr>
          <p:cNvSpPr txBox="1"/>
          <p:nvPr/>
        </p:nvSpPr>
        <p:spPr>
          <a:xfrm>
            <a:off x="127000" y="401836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연락처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6E6FB-95A4-2626-C15B-EE8FCAF03372}"/>
              </a:ext>
            </a:extLst>
          </p:cNvPr>
          <p:cNvSpPr txBox="1"/>
          <p:nvPr/>
        </p:nvSpPr>
        <p:spPr>
          <a:xfrm>
            <a:off x="1812572" y="4005064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010-4120-3620</a:t>
            </a:r>
            <a:endParaRPr lang="ko-KR" altLang="en-US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DA4A7C8-C5D6-923C-42C8-A029E6712C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1CAAC-A2EC-E63D-FD91-1E75B564DC8A}"/>
              </a:ext>
            </a:extLst>
          </p:cNvPr>
          <p:cNvSpPr txBox="1"/>
          <p:nvPr/>
        </p:nvSpPr>
        <p:spPr>
          <a:xfrm>
            <a:off x="4288692" y="431999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연락처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ED01A-DC17-408B-8126-FF598F48EBE0}"/>
              </a:ext>
            </a:extLst>
          </p:cNvPr>
          <p:cNvSpPr txBox="1"/>
          <p:nvPr/>
        </p:nvSpPr>
        <p:spPr>
          <a:xfrm>
            <a:off x="7899072" y="462777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연락처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5F686-D3D2-7AF8-85C5-A9D8997DA00F}"/>
              </a:ext>
            </a:extLst>
          </p:cNvPr>
          <p:cNvSpPr txBox="1"/>
          <p:nvPr/>
        </p:nvSpPr>
        <p:spPr>
          <a:xfrm>
            <a:off x="9120336" y="461447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010-2401-7993</a:t>
            </a:r>
            <a:endParaRPr lang="ko-KR" altLang="en-US" b="1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79380C7-2F52-2D27-6EFB-AFC9AC26B449}"/>
              </a:ext>
            </a:extLst>
          </p:cNvPr>
          <p:cNvSpPr txBox="1"/>
          <p:nvPr/>
        </p:nvSpPr>
        <p:spPr>
          <a:xfrm>
            <a:off x="5032524" y="4932381"/>
            <a:ext cx="2126950" cy="2956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tjdgjsqkr1@naver.com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8C83F09-C60F-48C1-E43E-C22BAD448416}"/>
              </a:ext>
            </a:extLst>
          </p:cNvPr>
          <p:cNvSpPr txBox="1"/>
          <p:nvPr/>
        </p:nvSpPr>
        <p:spPr>
          <a:xfrm>
            <a:off x="5381813" y="4312841"/>
            <a:ext cx="1428373" cy="295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010-8259-7871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54FF0-8805-035E-AAE8-1FCEB98201A9}"/>
              </a:ext>
            </a:extLst>
          </p:cNvPr>
          <p:cNvSpPr txBox="1"/>
          <p:nvPr/>
        </p:nvSpPr>
        <p:spPr>
          <a:xfrm>
            <a:off x="127000" y="463339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8BE76-8D3F-7336-BB71-3BAA53B24DA2}"/>
              </a:ext>
            </a:extLst>
          </p:cNvPr>
          <p:cNvSpPr txBox="1"/>
          <p:nvPr/>
        </p:nvSpPr>
        <p:spPr>
          <a:xfrm>
            <a:off x="1589754" y="4633391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cjfrb24@naver.com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92B35-123A-BE87-5BE8-122FAB832B68}"/>
              </a:ext>
            </a:extLst>
          </p:cNvPr>
          <p:cNvSpPr txBox="1"/>
          <p:nvPr/>
        </p:nvSpPr>
        <p:spPr>
          <a:xfrm>
            <a:off x="4288692" y="4920207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D06EDDA0-CC98-AEE7-F36C-EE219589D197}"/>
              </a:ext>
            </a:extLst>
          </p:cNvPr>
          <p:cNvSpPr txBox="1"/>
          <p:nvPr/>
        </p:nvSpPr>
        <p:spPr>
          <a:xfrm>
            <a:off x="8818169" y="5172607"/>
            <a:ext cx="200086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jkok2450@gmail.com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05360-29BC-A274-0F3E-079BE0B759EA}"/>
              </a:ext>
            </a:extLst>
          </p:cNvPr>
          <p:cNvSpPr txBox="1"/>
          <p:nvPr/>
        </p:nvSpPr>
        <p:spPr>
          <a:xfrm>
            <a:off x="7929528" y="5172692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930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 altLang="ko-KR"/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5440" y="1875029"/>
            <a:ext cx="9793088" cy="4434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0" name="타원 289"/>
          <p:cNvSpPr/>
          <p:nvPr/>
        </p:nvSpPr>
        <p:spPr>
          <a:xfrm>
            <a:off x="983432" y="2132856"/>
            <a:ext cx="1296144" cy="432048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 altLang="ko-KR"/>
          </a:p>
        </p:txBody>
      </p:sp>
      <p:pic>
        <p:nvPicPr>
          <p:cNvPr id="293" name="그림 2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44824"/>
            <a:ext cx="5904656" cy="416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7" name="그림 2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6120" y="1700808"/>
            <a:ext cx="4689956" cy="451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9" name="오른쪽 화살표 298"/>
          <p:cNvSpPr/>
          <p:nvPr/>
        </p:nvSpPr>
        <p:spPr>
          <a:xfrm>
            <a:off x="6096000" y="3429000"/>
            <a:ext cx="936104" cy="79208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  </a:t>
            </a:r>
          </a:p>
        </p:txBody>
      </p:sp>
      <p:sp>
        <p:nvSpPr>
          <p:cNvPr id="300" name="타원 299"/>
          <p:cNvSpPr/>
          <p:nvPr/>
        </p:nvSpPr>
        <p:spPr>
          <a:xfrm>
            <a:off x="8328248" y="2420888"/>
            <a:ext cx="432048" cy="288032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3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 altLang="ko-KR"/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400" y="1628800"/>
            <a:ext cx="6734579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2" name="그림 3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7688" y="1817934"/>
            <a:ext cx="8064896" cy="218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3" name="타원 302"/>
          <p:cNvSpPr/>
          <p:nvPr/>
        </p:nvSpPr>
        <p:spPr>
          <a:xfrm>
            <a:off x="983432" y="2420888"/>
            <a:ext cx="936104" cy="288032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04" name="오른쪽 화살표 303"/>
          <p:cNvSpPr/>
          <p:nvPr/>
        </p:nvSpPr>
        <p:spPr>
          <a:xfrm>
            <a:off x="2063552" y="2420888"/>
            <a:ext cx="1152128" cy="2880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2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 altLang="ko-KR"/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416" y="1628800"/>
            <a:ext cx="9671720" cy="45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6" name="그림 3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416" y="1628800"/>
            <a:ext cx="4968552" cy="4608512"/>
          </a:xfrm>
          <a:prstGeom prst="rect">
            <a:avLst/>
          </a:prstGeom>
        </p:spPr>
      </p:pic>
      <p:sp>
        <p:nvSpPr>
          <p:cNvPr id="310" name="가로 글상자 309"/>
          <p:cNvSpPr txBox="1"/>
          <p:nvPr/>
        </p:nvSpPr>
        <p:spPr>
          <a:xfrm>
            <a:off x="5951984" y="1877973"/>
            <a:ext cx="4392488" cy="54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b="1">
                <a:solidFill>
                  <a:schemeClr val="tx1"/>
                </a:solidFill>
              </a:rPr>
              <a:t>위치기반 관광정보조회</a:t>
            </a:r>
            <a:r>
              <a:rPr lang="en-US" altLang="ko-KR" sz="1500" b="1">
                <a:solidFill>
                  <a:schemeClr val="tx1"/>
                </a:solidFill>
              </a:rPr>
              <a:t>,</a:t>
            </a:r>
            <a:r>
              <a:rPr lang="ko-KR" altLang="en-US" sz="1500" b="1">
                <a:solidFill>
                  <a:schemeClr val="tx1"/>
                </a:solidFill>
              </a:rPr>
              <a:t>키워드 검색 조회</a:t>
            </a:r>
          </a:p>
          <a:p>
            <a:pPr lvl="0" algn="ctr">
              <a:defRPr/>
            </a:pPr>
            <a:r>
              <a:rPr lang="ko-KR" altLang="en-US" sz="1500" b="1">
                <a:solidFill>
                  <a:schemeClr val="tx1"/>
                </a:solidFill>
              </a:rPr>
              <a:t>지역기반 관광정보조회</a:t>
            </a:r>
            <a:r>
              <a:rPr lang="en-US" altLang="ko-KR" sz="1500" b="1">
                <a:solidFill>
                  <a:schemeClr val="tx1"/>
                </a:solidFill>
              </a:rPr>
              <a:t>,</a:t>
            </a:r>
            <a:r>
              <a:rPr lang="ko-KR" altLang="en-US" sz="1500" b="1">
                <a:solidFill>
                  <a:schemeClr val="tx1"/>
                </a:solidFill>
              </a:rPr>
              <a:t>공통정보조회</a:t>
            </a:r>
          </a:p>
        </p:txBody>
      </p:sp>
    </p:spTree>
    <p:extLst>
      <p:ext uri="{BB962C8B-B14F-4D97-AF65-F5344CB8AC3E}">
        <p14:creationId xmlns:p14="http://schemas.microsoft.com/office/powerpoint/2010/main" val="16938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ko-KR" altLang="en-US"/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088" y="1556792"/>
            <a:ext cx="9336360" cy="4725470"/>
          </a:xfrm>
          <a:prstGeom prst="rect">
            <a:avLst/>
          </a:prstGeom>
        </p:spPr>
      </p:pic>
      <p:sp>
        <p:nvSpPr>
          <p:cNvPr id="304" name="타원 303"/>
          <p:cNvSpPr/>
          <p:nvPr/>
        </p:nvSpPr>
        <p:spPr>
          <a:xfrm>
            <a:off x="1559496" y="2492896"/>
            <a:ext cx="936104" cy="36004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71664" y="1498873"/>
            <a:ext cx="7992887" cy="478338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9635" y="2348880"/>
            <a:ext cx="8496944" cy="3238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 altLang="ko-KR"/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088" y="1439833"/>
            <a:ext cx="9336360" cy="4725470"/>
          </a:xfrm>
          <a:prstGeom prst="rect">
            <a:avLst/>
          </a:prstGeom>
        </p:spPr>
      </p:pic>
      <p:sp>
        <p:nvSpPr>
          <p:cNvPr id="315" name="타원 314"/>
          <p:cNvSpPr/>
          <p:nvPr/>
        </p:nvSpPr>
        <p:spPr>
          <a:xfrm>
            <a:off x="2783632" y="3573016"/>
            <a:ext cx="432048" cy="288032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14" name="그림 3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759" y="1441647"/>
            <a:ext cx="9455696" cy="47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26</a:t>
            </a:fld>
            <a:endParaRPr lang="en-US" altLang="ko-KR"/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096" y="1655857"/>
            <a:ext cx="9336360" cy="4725470"/>
          </a:xfrm>
          <a:prstGeom prst="rect">
            <a:avLst/>
          </a:prstGeom>
        </p:spPr>
      </p:pic>
      <p:sp>
        <p:nvSpPr>
          <p:cNvPr id="312" name="타원 311"/>
          <p:cNvSpPr/>
          <p:nvPr/>
        </p:nvSpPr>
        <p:spPr>
          <a:xfrm>
            <a:off x="2855640" y="1988840"/>
            <a:ext cx="432048" cy="288032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14" name="그림 3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1744" y="1484784"/>
            <a:ext cx="5184576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27</a:t>
            </a:fld>
            <a:endParaRPr lang="en-US" altLang="ko-KR"/>
          </a:p>
        </p:txBody>
      </p:sp>
      <p:pic>
        <p:nvPicPr>
          <p:cNvPr id="315" name="그림 3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507220"/>
            <a:ext cx="4573948" cy="5090131"/>
          </a:xfrm>
          <a:prstGeom prst="rect">
            <a:avLst/>
          </a:prstGeom>
        </p:spPr>
      </p:pic>
      <p:pic>
        <p:nvPicPr>
          <p:cNvPr id="316" name="그림 3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12024" y="1890364"/>
            <a:ext cx="5259126" cy="3914900"/>
          </a:xfrm>
          <a:prstGeom prst="rect">
            <a:avLst/>
          </a:prstGeom>
        </p:spPr>
      </p:pic>
      <p:sp>
        <p:nvSpPr>
          <p:cNvPr id="317" name="오른쪽 화살표 316"/>
          <p:cNvSpPr/>
          <p:nvPr/>
        </p:nvSpPr>
        <p:spPr>
          <a:xfrm>
            <a:off x="5303912" y="3429000"/>
            <a:ext cx="936104" cy="79208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932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28</a:t>
            </a:fld>
            <a:endParaRPr lang="en-US" altLang="ko-KR"/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432" y="1679952"/>
            <a:ext cx="10153128" cy="4701375"/>
          </a:xfrm>
          <a:prstGeom prst="rect">
            <a:avLst/>
          </a:prstGeom>
        </p:spPr>
      </p:pic>
      <p:sp>
        <p:nvSpPr>
          <p:cNvPr id="304" name="타원 303"/>
          <p:cNvSpPr/>
          <p:nvPr/>
        </p:nvSpPr>
        <p:spPr>
          <a:xfrm>
            <a:off x="1055440" y="6021288"/>
            <a:ext cx="648072" cy="432048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0129" y="1819803"/>
            <a:ext cx="7991741" cy="25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 flipH="1">
            <a:off x="698500" y="270531"/>
            <a:ext cx="634501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rgbClr val="3F3F3F"/>
                </a:solidFill>
              </a:rPr>
              <a:t>여행 일정 관리 </a:t>
            </a:r>
            <a:endParaRPr sz="4000">
              <a:solidFill>
                <a:srgbClr val="30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29</a:t>
            </a:fld>
            <a:endParaRPr lang="en-US" altLang="ko-KR"/>
          </a:p>
        </p:txBody>
      </p:sp>
      <p:pic>
        <p:nvPicPr>
          <p:cNvPr id="290" name="그림 2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500" y="1571351"/>
            <a:ext cx="6545226" cy="29011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A2F2F-BB17-D50B-18CB-452A0EE3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19" y="5274006"/>
            <a:ext cx="10116962" cy="819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9A34BE-ED7A-5DCC-2F28-0B018286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914" y="4181664"/>
            <a:ext cx="6114172" cy="917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4"/>
          <p:cNvCxnSpPr/>
          <p:nvPr/>
        </p:nvCxnSpPr>
        <p:spPr>
          <a:xfrm>
            <a:off x="647700" y="1858298"/>
            <a:ext cx="10825432" cy="0"/>
          </a:xfrm>
          <a:prstGeom prst="straightConnector1">
            <a:avLst/>
          </a:prstGeom>
          <a:noFill/>
          <a:ln w="9525" cap="flat" cmpd="sng">
            <a:solidFill>
              <a:srgbClr val="47464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/>
          <p:nvPr/>
        </p:nvSpPr>
        <p:spPr>
          <a:xfrm>
            <a:off x="647700" y="1133825"/>
            <a:ext cx="104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65097" y="144982"/>
            <a:ext cx="11861801" cy="63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697090" y="1299665"/>
            <a:ext cx="23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D3023F-3278-6DC6-07F6-9B2C93D0A277}"/>
              </a:ext>
            </a:extLst>
          </p:cNvPr>
          <p:cNvCxnSpPr>
            <a:cxnSpLocks/>
          </p:cNvCxnSpPr>
          <p:nvPr/>
        </p:nvCxnSpPr>
        <p:spPr>
          <a:xfrm>
            <a:off x="2169997" y="3629820"/>
            <a:ext cx="6831729" cy="1"/>
          </a:xfrm>
          <a:prstGeom prst="line">
            <a:avLst/>
          </a:prstGeom>
          <a:ln w="2159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40E36D6-DD16-B6A9-59DA-CCD3476E86D3}"/>
              </a:ext>
            </a:extLst>
          </p:cNvPr>
          <p:cNvGrpSpPr/>
          <p:nvPr/>
        </p:nvGrpSpPr>
        <p:grpSpPr>
          <a:xfrm>
            <a:off x="6964014" y="3011281"/>
            <a:ext cx="146319" cy="703492"/>
            <a:chOff x="5977279" y="708311"/>
            <a:chExt cx="146319" cy="70349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A58E20-8CC7-9043-083C-09C9054A3179}"/>
                </a:ext>
              </a:extLst>
            </p:cNvPr>
            <p:cNvSpPr/>
            <p:nvPr/>
          </p:nvSpPr>
          <p:spPr>
            <a:xfrm>
              <a:off x="5977279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5EC4E1-6872-F11D-032B-AA9B2DE48F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439" y="964685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F05AA6-2E79-C4B8-2D6B-D53AD9DEE3E8}"/>
                </a:ext>
              </a:extLst>
            </p:cNvPr>
            <p:cNvSpPr/>
            <p:nvPr/>
          </p:nvSpPr>
          <p:spPr>
            <a:xfrm>
              <a:off x="6052163" y="708311"/>
              <a:ext cx="64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CE16E97-0BE1-9DE3-0C7F-943B735FE1C8}"/>
              </a:ext>
            </a:extLst>
          </p:cNvPr>
          <p:cNvGrpSpPr/>
          <p:nvPr/>
        </p:nvGrpSpPr>
        <p:grpSpPr>
          <a:xfrm>
            <a:off x="4066738" y="2641244"/>
            <a:ext cx="1234312" cy="1073529"/>
            <a:chOff x="3080003" y="338274"/>
            <a:chExt cx="1234312" cy="107352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E3B848B-5E45-3E37-29B9-5A41A15972BF}"/>
                </a:ext>
              </a:extLst>
            </p:cNvPr>
            <p:cNvSpPr/>
            <p:nvPr/>
          </p:nvSpPr>
          <p:spPr>
            <a:xfrm>
              <a:off x="3623013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154398D-A69D-BC80-4E20-FF301EB1C6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6172" y="964685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A3F49E-EABD-DA4E-B357-4C39643F95DA}"/>
                </a:ext>
              </a:extLst>
            </p:cNvPr>
            <p:cNvSpPr/>
            <p:nvPr/>
          </p:nvSpPr>
          <p:spPr>
            <a:xfrm>
              <a:off x="3080003" y="338274"/>
              <a:ext cx="1234312" cy="5816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lanning  </a:t>
              </a:r>
              <a:r>
                <a:rPr lang="en-US" altLang="ko-KR" b="1" dirty="0">
                  <a:solidFill>
                    <a:srgbClr val="20212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 SD Gothic Neo"/>
                </a:rPr>
                <a:t>D</a:t>
              </a:r>
              <a:r>
                <a:rPr lang="en-US" altLang="ko-KR" dirty="0">
                  <a:solidFill>
                    <a:srgbClr val="202124"/>
                  </a:solidFill>
                  <a:latin typeface="Apple SD Gothic Neo"/>
                </a:rPr>
                <a:t>e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sign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+mj-cs"/>
                </a:rPr>
                <a:t>기획 설계</a:t>
              </a: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j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CBC48C-9407-A22A-93A4-F43D0A776884}"/>
              </a:ext>
            </a:extLst>
          </p:cNvPr>
          <p:cNvGrpSpPr/>
          <p:nvPr/>
        </p:nvGrpSpPr>
        <p:grpSpPr>
          <a:xfrm>
            <a:off x="2031699" y="3011281"/>
            <a:ext cx="601126" cy="703492"/>
            <a:chOff x="1044964" y="708311"/>
            <a:chExt cx="601126" cy="70349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0736D60-7C1A-A2D8-EEB7-FC02BD13810E}"/>
                </a:ext>
              </a:extLst>
            </p:cNvPr>
            <p:cNvSpPr/>
            <p:nvPr/>
          </p:nvSpPr>
          <p:spPr>
            <a:xfrm>
              <a:off x="1268747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7CB1634-2145-0A85-F4B4-5E9809EF14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1908" y="964685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EAA79D-8C7F-0A97-617E-02CEDC2A4A02}"/>
                </a:ext>
              </a:extLst>
            </p:cNvPr>
            <p:cNvSpPr/>
            <p:nvPr/>
          </p:nvSpPr>
          <p:spPr>
            <a:xfrm>
              <a:off x="1044964" y="708311"/>
              <a:ext cx="601126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rgbClr val="F77F35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+mj-cs"/>
                </a:rPr>
                <a:t>팀 소개</a:t>
              </a: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rgbClr val="F77F35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j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CCBD847-0ED9-F84D-629D-109C7691BB93}"/>
              </a:ext>
            </a:extLst>
          </p:cNvPr>
          <p:cNvGrpSpPr/>
          <p:nvPr/>
        </p:nvGrpSpPr>
        <p:grpSpPr>
          <a:xfrm>
            <a:off x="5257355" y="3568454"/>
            <a:ext cx="1216680" cy="1099963"/>
            <a:chOff x="4270620" y="1265484"/>
            <a:chExt cx="1216680" cy="1099963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F706C14-D3E8-5937-7C79-F0A34E242A0B}"/>
                </a:ext>
              </a:extLst>
            </p:cNvPr>
            <p:cNvSpPr/>
            <p:nvPr/>
          </p:nvSpPr>
          <p:spPr>
            <a:xfrm>
              <a:off x="4800146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91195EA-2058-DF5E-E1E4-0AD25E3A8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3305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6784B8-5884-E9FB-0D0F-A7585E331E5B}"/>
                </a:ext>
              </a:extLst>
            </p:cNvPr>
            <p:cNvSpPr/>
            <p:nvPr/>
          </p:nvSpPr>
          <p:spPr>
            <a:xfrm>
              <a:off x="4270620" y="1783749"/>
              <a:ext cx="1216680" cy="5816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j-cs"/>
                </a:rPr>
                <a:t>S</a:t>
              </a:r>
              <a:r>
                <a:rPr lang="en-US" altLang="ko-KR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j-cs"/>
                </a:rPr>
                <a:t>chedule  </a:t>
              </a:r>
              <a:r>
                <a:rPr lang="en-US" altLang="ko-KR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j-cs"/>
                </a:rPr>
                <a:t>P</a:t>
              </a:r>
              <a:r>
                <a:rPr lang="en-US" altLang="ko-KR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j-cs"/>
                </a:rPr>
                <a:t>lan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endParaRPr lang="en-US" altLang="ko-KR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j-cs"/>
                </a:rPr>
                <a:t>일정 관리</a:t>
              </a: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643205-BD23-37C5-A38E-D0302DA6E091}"/>
              </a:ext>
            </a:extLst>
          </p:cNvPr>
          <p:cNvGrpSpPr/>
          <p:nvPr/>
        </p:nvGrpSpPr>
        <p:grpSpPr>
          <a:xfrm>
            <a:off x="2996901" y="3568454"/>
            <a:ext cx="1027525" cy="1261963"/>
            <a:chOff x="2010166" y="1265484"/>
            <a:chExt cx="1027525" cy="126196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47F3267-FFB6-790A-D32B-10A581CEFB62}"/>
                </a:ext>
              </a:extLst>
            </p:cNvPr>
            <p:cNvSpPr/>
            <p:nvPr/>
          </p:nvSpPr>
          <p:spPr>
            <a:xfrm>
              <a:off x="2445880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1292BD3-4CDA-609A-4754-551E0F9B2D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9039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15CB6E-6683-61C5-02F3-AB6A5A107E61}"/>
                </a:ext>
              </a:extLst>
            </p:cNvPr>
            <p:cNvSpPr/>
            <p:nvPr/>
          </p:nvSpPr>
          <p:spPr>
            <a:xfrm>
              <a:off x="2010166" y="1751850"/>
              <a:ext cx="1027525" cy="77559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evelopment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+mj-cs"/>
                </a:rPr>
                <a:t>E</a:t>
              </a: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+mj-cs"/>
                </a:rPr>
                <a:t>nvironment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  <a:cs typeface="+mj-cs"/>
                </a:rPr>
                <a:t>개발 환경</a:t>
              </a: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+mj-cs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436E7D4-BABD-2E69-FC42-7B79754D7041}"/>
              </a:ext>
            </a:extLst>
          </p:cNvPr>
          <p:cNvGrpSpPr/>
          <p:nvPr/>
        </p:nvGrpSpPr>
        <p:grpSpPr>
          <a:xfrm>
            <a:off x="8942840" y="3008074"/>
            <a:ext cx="1208202" cy="1302166"/>
            <a:chOff x="7956105" y="705104"/>
            <a:chExt cx="1208202" cy="1302166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322FD09-CEFE-A415-3B79-9AF9B381B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103141C-113E-2E21-7E62-55831CFE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8DDCCA-E251-B99F-E140-DD7E7A68D30B}"/>
              </a:ext>
            </a:extLst>
          </p:cNvPr>
          <p:cNvGrpSpPr/>
          <p:nvPr/>
        </p:nvGrpSpPr>
        <p:grpSpPr>
          <a:xfrm>
            <a:off x="7933792" y="3568454"/>
            <a:ext cx="573876" cy="1104276"/>
            <a:chOff x="6947057" y="1265484"/>
            <a:chExt cx="573876" cy="1104276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8772AE7-26BA-87E1-2785-90E38C9BA44E}"/>
                </a:ext>
              </a:extLst>
            </p:cNvPr>
            <p:cNvSpPr/>
            <p:nvPr/>
          </p:nvSpPr>
          <p:spPr>
            <a:xfrm>
              <a:off x="7154414" y="1265484"/>
              <a:ext cx="146319" cy="1463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dist="25400" dir="2700000" algn="tl" rotWithShape="0">
                <a:srgbClr val="F77F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2A624D-EAE8-E98F-060C-C4AF55B40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7573" y="1455897"/>
              <a:ext cx="1" cy="244563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46B1732-CB77-3F9F-8890-074F866CF997}"/>
                </a:ext>
              </a:extLst>
            </p:cNvPr>
            <p:cNvSpPr/>
            <p:nvPr/>
          </p:nvSpPr>
          <p:spPr>
            <a:xfrm>
              <a:off x="6947057" y="1788062"/>
              <a:ext cx="573876" cy="5816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b="1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R</a:t>
              </a:r>
              <a:r>
                <a:rPr lang="en-US" altLang="ko-KR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eview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dirty="0">
                  <a:ln w="22225">
                    <a:solidFill>
                      <a:srgbClr val="F77F35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소감</a:t>
              </a:r>
              <a:endParaRPr lang="en-US" altLang="ko-KR" sz="1400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64006B-9F43-CF89-27EA-F1DD0100123E}"/>
              </a:ext>
            </a:extLst>
          </p:cNvPr>
          <p:cNvSpPr/>
          <p:nvPr/>
        </p:nvSpPr>
        <p:spPr>
          <a:xfrm>
            <a:off x="6348685" y="2693859"/>
            <a:ext cx="1376980" cy="5816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rPr>
              <a:t>P</a:t>
            </a:r>
            <a:r>
              <a:rPr lang="en-US" altLang="ko-KR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rPr>
              <a:t>roject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altLang="ko-KR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UI</a:t>
            </a:r>
            <a:r>
              <a:rPr lang="ko-KR" altLang="en-US" dirty="0">
                <a:ln w="22225">
                  <a:solidFill>
                    <a:srgbClr val="F77F3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구성</a:t>
            </a:r>
            <a:endParaRPr lang="en-US" altLang="ko-KR" sz="1400" dirty="0">
              <a:ln w="22225">
                <a:solidFill>
                  <a:srgbClr val="F77F35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6F018EA-9FAD-6175-11AE-0CEF5D561B1D}"/>
              </a:ext>
            </a:extLst>
          </p:cNvPr>
          <p:cNvGrpSpPr/>
          <p:nvPr/>
        </p:nvGrpSpPr>
        <p:grpSpPr>
          <a:xfrm>
            <a:off x="8874244" y="2966903"/>
            <a:ext cx="1381121" cy="1325834"/>
            <a:chOff x="7783186" y="681436"/>
            <a:chExt cx="1381121" cy="1325834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19A05B2-FA6F-9EFE-A186-6A4A3DE7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3186" y="681436"/>
              <a:ext cx="1329092" cy="131999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F3519CB-E0D6-A3A9-B44B-DD152125D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801" b="-2"/>
            <a:stretch/>
          </p:blipFill>
          <p:spPr>
            <a:xfrm>
              <a:off x="8718263" y="705104"/>
              <a:ext cx="446044" cy="13111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E73E4A6-5CB4-D2BC-3840-FAF38496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6105" y="1876157"/>
              <a:ext cx="458895" cy="131113"/>
            </a:xfrm>
            <a:prstGeom prst="rect">
              <a:avLst/>
            </a:prstGeom>
          </p:spPr>
        </p:pic>
      </p:grpSp>
      <p:sp>
        <p:nvSpPr>
          <p:cNvPr id="68" name="슬라이드 번호 개체 틀 67">
            <a:extLst>
              <a:ext uri="{FF2B5EF4-FFF2-40B4-BE49-F238E27FC236}">
                <a16:creationId xmlns:a16="http://schemas.microsoft.com/office/drawing/2014/main" id="{9D238A4F-3418-E985-8D49-81C6B4AF2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0"/>
          <p:cNvSpPr/>
          <p:nvPr/>
        </p:nvSpPr>
        <p:spPr>
          <a:xfrm>
            <a:off x="6619240" y="2374900"/>
            <a:ext cx="5054600" cy="2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0"/>
          <p:cNvSpPr txBox="1"/>
          <p:nvPr/>
        </p:nvSpPr>
        <p:spPr>
          <a:xfrm>
            <a:off x="7176120" y="3044250"/>
            <a:ext cx="367240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altLang="ko-KR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dirty="0"/>
          </a:p>
        </p:txBody>
      </p:sp>
      <p:sp>
        <p:nvSpPr>
          <p:cNvPr id="590" name="Google Shape;590;p4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D6DE3E-FBBF-5B1C-FE06-9CDF6B74E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"/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소감, 후기</a:t>
            </a:r>
            <a:endParaRPr/>
          </a:p>
        </p:txBody>
      </p:sp>
      <p:sp>
        <p:nvSpPr>
          <p:cNvPr id="596" name="Google Shape;596;p4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1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6932401" y="1428726"/>
            <a:ext cx="2137077" cy="3442272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41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2" name="Google Shape;602;p41"/>
          <p:cNvSpPr/>
          <p:nvPr/>
        </p:nvSpPr>
        <p:spPr>
          <a:xfrm>
            <a:off x="1201479" y="1844963"/>
            <a:ext cx="9789042" cy="12592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900081-D05A-4640-199B-23FC7816C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pic>
        <p:nvPicPr>
          <p:cNvPr id="4" name="그래픽 3" descr="사원증 단색으로 채워진">
            <a:extLst>
              <a:ext uri="{FF2B5EF4-FFF2-40B4-BE49-F238E27FC236}">
                <a16:creationId xmlns:a16="http://schemas.microsoft.com/office/drawing/2014/main" id="{CCA12308-5528-DC0E-C1EE-810B781BD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9873" y="1733203"/>
            <a:ext cx="632067" cy="632067"/>
          </a:xfrm>
          <a:prstGeom prst="rect">
            <a:avLst/>
          </a:prstGeom>
        </p:spPr>
      </p:pic>
      <p:sp>
        <p:nvSpPr>
          <p:cNvPr id="7" name="Google Shape;602;p41">
            <a:extLst>
              <a:ext uri="{FF2B5EF4-FFF2-40B4-BE49-F238E27FC236}">
                <a16:creationId xmlns:a16="http://schemas.microsoft.com/office/drawing/2014/main" id="{616D2E79-9C58-AFA8-CCF0-55AB9EA28C1C}"/>
              </a:ext>
            </a:extLst>
          </p:cNvPr>
          <p:cNvSpPr/>
          <p:nvPr/>
        </p:nvSpPr>
        <p:spPr>
          <a:xfrm>
            <a:off x="1201479" y="3514751"/>
            <a:ext cx="9789042" cy="12592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래픽 7" descr="사원증 단색으로 채워진">
            <a:extLst>
              <a:ext uri="{FF2B5EF4-FFF2-40B4-BE49-F238E27FC236}">
                <a16:creationId xmlns:a16="http://schemas.microsoft.com/office/drawing/2014/main" id="{87958877-AB6B-300D-33E7-1BF88C49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9874" y="3377786"/>
            <a:ext cx="632067" cy="632067"/>
          </a:xfrm>
          <a:prstGeom prst="rect">
            <a:avLst/>
          </a:prstGeom>
        </p:spPr>
      </p:pic>
      <p:sp>
        <p:nvSpPr>
          <p:cNvPr id="9" name="Google Shape;605;p41">
            <a:extLst>
              <a:ext uri="{FF2B5EF4-FFF2-40B4-BE49-F238E27FC236}">
                <a16:creationId xmlns:a16="http://schemas.microsoft.com/office/drawing/2014/main" id="{B10CEDDD-B867-4B92-D497-26600E4D3EF4}"/>
              </a:ext>
            </a:extLst>
          </p:cNvPr>
          <p:cNvSpPr txBox="1"/>
          <p:nvPr/>
        </p:nvSpPr>
        <p:spPr>
          <a:xfrm>
            <a:off x="2711624" y="3721487"/>
            <a:ext cx="80648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이번 프로젝트는 </a:t>
            </a:r>
            <a:r>
              <a:rPr lang="en-US" sz="1200" dirty="0">
                <a:solidFill>
                  <a:schemeClr val="bg1"/>
                </a:solidFill>
                <a:latin typeface="+mj-ea"/>
                <a:ea typeface="+mj-ea"/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를 사용하게 되면서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다양한 정보를 활용할 수 있어서 더욱 구체적으로 기획을 할 수 있어서 좋았습니다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또한 방법적인 부분에서 어려움도 있었지만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해결하고자 하는 과정을 통해 많은 것을  배울 수 있었습니다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앞으로도 계속적으로 시도하고 공부하며 다양한 것을 배우고 경험하고 싶다는 생각을 하게 되었습니다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Google Shape;602;p41">
            <a:extLst>
              <a:ext uri="{FF2B5EF4-FFF2-40B4-BE49-F238E27FC236}">
                <a16:creationId xmlns:a16="http://schemas.microsoft.com/office/drawing/2014/main" id="{AEBA58B7-2514-C374-F796-CB04A5A2FB10}"/>
              </a:ext>
            </a:extLst>
          </p:cNvPr>
          <p:cNvSpPr/>
          <p:nvPr/>
        </p:nvSpPr>
        <p:spPr>
          <a:xfrm>
            <a:off x="1228833" y="5097141"/>
            <a:ext cx="9789042" cy="125920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래픽 10" descr="사원증 단색으로 채워진">
            <a:extLst>
              <a:ext uri="{FF2B5EF4-FFF2-40B4-BE49-F238E27FC236}">
                <a16:creationId xmlns:a16="http://schemas.microsoft.com/office/drawing/2014/main" id="{2FE74553-A157-6B92-474C-D78D28C9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5551" y="4991891"/>
            <a:ext cx="632067" cy="632067"/>
          </a:xfrm>
          <a:prstGeom prst="rect">
            <a:avLst/>
          </a:prstGeom>
        </p:spPr>
      </p:pic>
      <p:sp>
        <p:nvSpPr>
          <p:cNvPr id="12" name="Google Shape;605;p41">
            <a:extLst>
              <a:ext uri="{FF2B5EF4-FFF2-40B4-BE49-F238E27FC236}">
                <a16:creationId xmlns:a16="http://schemas.microsoft.com/office/drawing/2014/main" id="{3C0EE93D-8CC9-F810-86A1-3122960BEF6F}"/>
              </a:ext>
            </a:extLst>
          </p:cNvPr>
          <p:cNvSpPr txBox="1"/>
          <p:nvPr/>
        </p:nvSpPr>
        <p:spPr>
          <a:xfrm>
            <a:off x="2711624" y="5386879"/>
            <a:ext cx="80648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</a:rPr>
              <a:t>이 프로젝트를 통해 얻은 경험은 저에게 소중한 시간 이었습니다</a:t>
            </a:r>
            <a:r>
              <a:rPr lang="en-US" altLang="ko-KR" sz="1200" dirty="0">
                <a:solidFill>
                  <a:schemeClr val="lt1"/>
                </a:solidFill>
              </a:rPr>
              <a:t>. </a:t>
            </a:r>
            <a:r>
              <a:rPr lang="ko-KR" altLang="en-US" sz="1200" dirty="0">
                <a:solidFill>
                  <a:schemeClr val="lt1"/>
                </a:solidFill>
              </a:rPr>
              <a:t>앞으로도 더 많은 프로젝트를 경험하고 성장해 나가는 것이 목표입니다</a:t>
            </a:r>
            <a:r>
              <a:rPr lang="en-US" altLang="ko-KR" sz="1200" dirty="0">
                <a:solidFill>
                  <a:schemeClr val="lt1"/>
                </a:solidFill>
              </a:rPr>
              <a:t>. </a:t>
            </a:r>
            <a:r>
              <a:rPr lang="ko-KR" altLang="en-US" sz="1200" dirty="0">
                <a:solidFill>
                  <a:schemeClr val="lt1"/>
                </a:solidFill>
              </a:rPr>
              <a:t>함께한 모든 분들께 진심으로 감사드립니다</a:t>
            </a:r>
            <a:r>
              <a:rPr lang="en-US" altLang="ko-KR" sz="1200" dirty="0">
                <a:solidFill>
                  <a:schemeClr val="lt1"/>
                </a:solidFill>
              </a:rPr>
              <a:t>. </a:t>
            </a:r>
            <a:r>
              <a:rPr lang="ko-KR" altLang="en-US" sz="1200" dirty="0">
                <a:solidFill>
                  <a:schemeClr val="lt1"/>
                </a:solidFill>
              </a:rPr>
              <a:t>이 경험이 우리에게 모두 긍정적인 영향을 미치길 바랍니다</a:t>
            </a:r>
            <a:r>
              <a:rPr lang="en-US" altLang="ko-KR" sz="1200" dirty="0">
                <a:solidFill>
                  <a:schemeClr val="lt1"/>
                </a:solidFill>
              </a:rPr>
              <a:t>.</a:t>
            </a:r>
            <a:endParaRPr lang="en-US" altLang="ko-KR"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AAD76-8ADA-79DB-573D-D91ECDDDBEF3}"/>
              </a:ext>
            </a:extLst>
          </p:cNvPr>
          <p:cNvSpPr txBox="1"/>
          <p:nvPr/>
        </p:nvSpPr>
        <p:spPr>
          <a:xfrm>
            <a:off x="1369875" y="25189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박철규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95175-1189-A391-9EE5-FABCB3A54CE1}"/>
              </a:ext>
            </a:extLst>
          </p:cNvPr>
          <p:cNvSpPr txBox="1"/>
          <p:nvPr/>
        </p:nvSpPr>
        <p:spPr>
          <a:xfrm>
            <a:off x="1369874" y="41734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박성헌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785F3-870A-BA4F-D0FF-7BCC52EC21CA}"/>
              </a:ext>
            </a:extLst>
          </p:cNvPr>
          <p:cNvSpPr txBox="1"/>
          <p:nvPr/>
        </p:nvSpPr>
        <p:spPr>
          <a:xfrm>
            <a:off x="1369874" y="57538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장지민</a:t>
            </a:r>
          </a:p>
        </p:txBody>
      </p:sp>
      <p:sp>
        <p:nvSpPr>
          <p:cNvPr id="16" name="Google Shape;605;p41">
            <a:extLst>
              <a:ext uri="{FF2B5EF4-FFF2-40B4-BE49-F238E27FC236}">
                <a16:creationId xmlns:a16="http://schemas.microsoft.com/office/drawing/2014/main" id="{E07358F8-BD84-1378-74DF-752FC72E5604}"/>
              </a:ext>
            </a:extLst>
          </p:cNvPr>
          <p:cNvSpPr txBox="1"/>
          <p:nvPr/>
        </p:nvSpPr>
        <p:spPr>
          <a:xfrm>
            <a:off x="2639616" y="2078713"/>
            <a:ext cx="806489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</a:rPr>
              <a:t> 이 프로젝트를 진행하면서 많은 것을 배우고 성장할 수 있었습니다</a:t>
            </a:r>
            <a:r>
              <a:rPr lang="en-US" altLang="ko-KR" sz="1200" dirty="0">
                <a:solidFill>
                  <a:schemeClr val="lt1"/>
                </a:solidFill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</a:rPr>
              <a:t>새로운 기술을 습득하고 문제를 해결하는 과정에서 어려움도 있었지만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</a:rPr>
              <a:t>그것들을 극복하며 프로젝트를 완수할 수 있었습니다</a:t>
            </a:r>
            <a:r>
              <a:rPr lang="en-US" altLang="ko-KR" sz="1200" dirty="0">
                <a:solidFill>
                  <a:schemeClr val="lt1"/>
                </a:solidFill>
              </a:rPr>
              <a:t>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lt1"/>
                </a:solidFill>
              </a:rPr>
              <a:t>특히</a:t>
            </a:r>
            <a:r>
              <a:rPr lang="en-US" altLang="ko-KR" sz="1200" dirty="0">
                <a:solidFill>
                  <a:schemeClr val="lt1"/>
                </a:solidFill>
              </a:rPr>
              <a:t>, </a:t>
            </a:r>
            <a:r>
              <a:rPr lang="ko-KR" altLang="en-US" sz="1200" dirty="0" err="1">
                <a:solidFill>
                  <a:schemeClr val="lt1"/>
                </a:solidFill>
              </a:rPr>
              <a:t>팀원들과의</a:t>
            </a:r>
            <a:r>
              <a:rPr lang="ko-KR" altLang="en-US" sz="1200" dirty="0">
                <a:solidFill>
                  <a:schemeClr val="lt1"/>
                </a:solidFill>
              </a:rPr>
              <a:t> 협업을 통해 서로의 아이디어를 공유하고 함께 문제를 해결하는 경험이 가장 의미 있었습니다</a:t>
            </a:r>
            <a:r>
              <a:rPr lang="en-US" altLang="ko-KR" sz="1200" dirty="0">
                <a:solidFill>
                  <a:schemeClr val="lt1"/>
                </a:solidFill>
              </a:rPr>
              <a:t>.</a:t>
            </a:r>
            <a:endParaRPr lang="en-US" altLang="ko-KR"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2"/>
          <p:cNvSpPr/>
          <p:nvPr/>
        </p:nvSpPr>
        <p:spPr>
          <a:xfrm>
            <a:off x="3568700" y="2374900"/>
            <a:ext cx="5054600" cy="2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2"/>
          <p:cNvSpPr txBox="1"/>
          <p:nvPr/>
        </p:nvSpPr>
        <p:spPr>
          <a:xfrm>
            <a:off x="4532577" y="3044279"/>
            <a:ext cx="31268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dirty="0"/>
          </a:p>
        </p:txBody>
      </p:sp>
      <p:sp>
        <p:nvSpPr>
          <p:cNvPr id="613" name="Google Shape;613;p42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C6535E-B485-26BE-E2E8-5575E8B57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851026" y="2374900"/>
            <a:ext cx="10822814" cy="2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851026" y="2959434"/>
            <a:ext cx="1082281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 고딕"/>
                <a:sym typeface="Arial"/>
              </a:rPr>
              <a:t>개발 환경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 고딕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76A461-AD55-9FB3-3862-819CC692E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dirty="0"/>
          </a:p>
        </p:txBody>
      </p:sp>
      <p:sp>
        <p:nvSpPr>
          <p:cNvPr id="122" name="Google Shape;122;p1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5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D5F0AB-6CF3-ED05-EDD3-3030442EF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407B4-BEF6-E245-8C45-2A5F88131309}"/>
              </a:ext>
            </a:extLst>
          </p:cNvPr>
          <p:cNvSpPr txBox="1"/>
          <p:nvPr/>
        </p:nvSpPr>
        <p:spPr>
          <a:xfrm>
            <a:off x="1000665" y="1556792"/>
            <a:ext cx="160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Back-end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BAA12-7F00-8F09-1DBA-0C9E50C754B1}"/>
              </a:ext>
            </a:extLst>
          </p:cNvPr>
          <p:cNvSpPr txBox="1"/>
          <p:nvPr/>
        </p:nvSpPr>
        <p:spPr>
          <a:xfrm>
            <a:off x="6820620" y="1556792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Front-end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9032-BCC9-9FC3-DBD3-8FF2BD8AF541}"/>
              </a:ext>
            </a:extLst>
          </p:cNvPr>
          <p:cNvSpPr txBox="1"/>
          <p:nvPr/>
        </p:nvSpPr>
        <p:spPr>
          <a:xfrm>
            <a:off x="1000665" y="2682815"/>
            <a:ext cx="16321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Boot 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Spring Security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Gradle 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DB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Python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Flask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B885-C82B-10E1-F607-9552936BD56B}"/>
              </a:ext>
            </a:extLst>
          </p:cNvPr>
          <p:cNvSpPr txBox="1"/>
          <p:nvPr/>
        </p:nvSpPr>
        <p:spPr>
          <a:xfrm>
            <a:off x="6820620" y="2757576"/>
            <a:ext cx="11993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HTML5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  <a:p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Thyme leaf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F8C329-CA13-F3AF-DF3B-D12C01BB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021" y="1912965"/>
            <a:ext cx="887735" cy="887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19D897-1DBF-683F-844A-36810B3FF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091" y="1912965"/>
            <a:ext cx="882731" cy="9406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D0E7B7-D01D-8592-814D-158AC741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960" y="3011392"/>
            <a:ext cx="1657786" cy="701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B5AB3E-1558-8E37-81F7-43824FFDF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021" y="3897448"/>
            <a:ext cx="1185378" cy="889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A1A481F-B80A-0653-B784-E9474738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589" y="3932804"/>
            <a:ext cx="882731" cy="846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9D2DD8-901D-9C02-BA2C-82FED42F4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710" y="5044002"/>
            <a:ext cx="1655746" cy="700048"/>
          </a:xfrm>
          <a:prstGeom prst="roundRect">
            <a:avLst>
              <a:gd name="adj" fmla="val 3367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9CEAAD-ECDD-D547-77AB-95C02B5599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572" y="1793831"/>
            <a:ext cx="882731" cy="1189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E80693-FFE3-5960-FA3B-488DA34A3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417" y="1836978"/>
            <a:ext cx="802890" cy="1159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637BF17-175A-498B-56B9-D9FDE328A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5375" y="3166072"/>
            <a:ext cx="1071127" cy="1189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E3C0937-01C8-2057-BB32-C0BD1A1E4B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3333" y="3322954"/>
            <a:ext cx="1077119" cy="9621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427689D-837D-F132-F416-887498D8CA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5375" y="5252881"/>
            <a:ext cx="1002016" cy="9885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781221-A8A9-27F2-2540-1F3CA61F4F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704" y="4514036"/>
            <a:ext cx="2286374" cy="618049"/>
          </a:xfrm>
          <a:prstGeom prst="roundRect">
            <a:avLst>
              <a:gd name="adj" fmla="val 248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Google Shape;106;p14">
            <a:extLst>
              <a:ext uri="{FF2B5EF4-FFF2-40B4-BE49-F238E27FC236}">
                <a16:creationId xmlns:a16="http://schemas.microsoft.com/office/drawing/2014/main" id="{E7FEAA6C-9267-8B1C-A5CF-D07D541AE2D6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9A1BDB-44AC-36BD-1F58-62BFA0567F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6742" y="5240132"/>
            <a:ext cx="1150299" cy="1019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D2E81B8-B08C-CDE2-0604-DE406006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>
            <a:extLst>
              <a:ext uri="{FF2B5EF4-FFF2-40B4-BE49-F238E27FC236}">
                <a16:creationId xmlns:a16="http://schemas.microsoft.com/office/drawing/2014/main" id="{F4A2E9C0-C413-565C-AB01-85CCC07B2F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>
            <a:extLst>
              <a:ext uri="{FF2B5EF4-FFF2-40B4-BE49-F238E27FC236}">
                <a16:creationId xmlns:a16="http://schemas.microsoft.com/office/drawing/2014/main" id="{159921D5-FB79-F169-587B-446B9CB30F34}"/>
              </a:ext>
            </a:extLst>
          </p:cNvPr>
          <p:cNvSpPr/>
          <p:nvPr/>
        </p:nvSpPr>
        <p:spPr>
          <a:xfrm>
            <a:off x="551384" y="2374900"/>
            <a:ext cx="11122456" cy="2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8EFB0940-C2AA-A16B-C77D-C278A2D08AA8}"/>
              </a:ext>
            </a:extLst>
          </p:cNvPr>
          <p:cNvSpPr txBox="1"/>
          <p:nvPr/>
        </p:nvSpPr>
        <p:spPr>
          <a:xfrm>
            <a:off x="839416" y="2705745"/>
            <a:ext cx="977417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Planning  Design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 설계</a:t>
            </a:r>
            <a:endParaRPr dirty="0"/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3A26AB2E-33C8-C50A-FD4F-21A9143EA22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EFC471-08B7-DAC8-A681-C47882F67B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9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8"/>
          <p:cNvGrpSpPr/>
          <p:nvPr/>
        </p:nvGrpSpPr>
        <p:grpSpPr>
          <a:xfrm>
            <a:off x="0" y="0"/>
            <a:ext cx="4541520" cy="6858000"/>
            <a:chOff x="0" y="0"/>
            <a:chExt cx="4541520" cy="6858000"/>
          </a:xfrm>
        </p:grpSpPr>
        <p:sp>
          <p:nvSpPr>
            <p:cNvPr id="151" name="Google Shape;151;p18"/>
            <p:cNvSpPr/>
            <p:nvPr/>
          </p:nvSpPr>
          <p:spPr>
            <a:xfrm>
              <a:off x="0" y="0"/>
              <a:ext cx="4541520" cy="6858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467360" y="3576320"/>
              <a:ext cx="241123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무엇을 담아서 ?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395516" y="1430904"/>
              <a:ext cx="1265090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1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F1D185-CAA4-056C-E457-440CA69AE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7650480" y="0"/>
            <a:ext cx="4541520" cy="6858000"/>
            <a:chOff x="0" y="0"/>
            <a:chExt cx="4541520" cy="6858000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4541520" cy="6858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467360" y="3576320"/>
              <a:ext cx="30524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여행에 필요한 정보?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395516" y="1430904"/>
              <a:ext cx="2053767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Q.</a:t>
              </a:r>
              <a:endParaRPr sz="13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DEE74B-5FD8-63D1-F4FD-DC5BEA4B7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302F2F"/>
                </a:solidFill>
                <a:latin typeface="Arial"/>
                <a:ea typeface="Arial"/>
                <a:cs typeface="Arial"/>
                <a:sym typeface="Arial"/>
              </a:rPr>
              <a:t>기초 설계 과정</a:t>
            </a:r>
            <a:endParaRPr dirty="0"/>
          </a:p>
        </p:txBody>
      </p:sp>
      <p:sp>
        <p:nvSpPr>
          <p:cNvPr id="184" name="Google Shape;184;p2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0"/>
          <p:cNvCxnSpPr/>
          <p:nvPr/>
        </p:nvCxnSpPr>
        <p:spPr>
          <a:xfrm>
            <a:off x="698500" y="1397000"/>
            <a:ext cx="1149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20"/>
          <p:cNvSpPr/>
          <p:nvPr/>
        </p:nvSpPr>
        <p:spPr>
          <a:xfrm>
            <a:off x="1278428" y="227595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688128" y="227595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613788" y="2462832"/>
            <a:ext cx="4764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2945225" y="2471025"/>
            <a:ext cx="30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en-US" altLang="ko-KR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ERD</a:t>
            </a:r>
            <a:r>
              <a:rPr lang="ko-KR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설계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1278428" y="359545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2688128" y="3595456"/>
            <a:ext cx="82422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624422" y="3729171"/>
            <a:ext cx="4764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278428" y="491495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2688128" y="491495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624422" y="5048672"/>
            <a:ext cx="4764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42F2BA-D905-C1B2-4A54-0A476231C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3" name="Google Shape;198;p20">
            <a:extLst>
              <a:ext uri="{FF2B5EF4-FFF2-40B4-BE49-F238E27FC236}">
                <a16:creationId xmlns:a16="http://schemas.microsoft.com/office/drawing/2014/main" id="{17300DDA-81ED-D361-67EB-D85A4E699104}"/>
              </a:ext>
            </a:extLst>
          </p:cNvPr>
          <p:cNvSpPr txBox="1"/>
          <p:nvPr/>
        </p:nvSpPr>
        <p:spPr>
          <a:xfrm>
            <a:off x="2945225" y="5113812"/>
            <a:ext cx="5060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/ Pandas 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89;p20">
            <a:extLst>
              <a:ext uri="{FF2B5EF4-FFF2-40B4-BE49-F238E27FC236}">
                <a16:creationId xmlns:a16="http://schemas.microsoft.com/office/drawing/2014/main" id="{A03602B9-2785-61C7-10A7-00BF0B8BAAA3}"/>
              </a:ext>
            </a:extLst>
          </p:cNvPr>
          <p:cNvSpPr txBox="1"/>
          <p:nvPr/>
        </p:nvSpPr>
        <p:spPr>
          <a:xfrm>
            <a:off x="1613787" y="3715378"/>
            <a:ext cx="4764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</a:rPr>
              <a:t>2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0;p20">
            <a:extLst>
              <a:ext uri="{FF2B5EF4-FFF2-40B4-BE49-F238E27FC236}">
                <a16:creationId xmlns:a16="http://schemas.microsoft.com/office/drawing/2014/main" id="{349183C8-3EED-665E-AAFA-036BDB708B20}"/>
              </a:ext>
            </a:extLst>
          </p:cNvPr>
          <p:cNvSpPr txBox="1"/>
          <p:nvPr/>
        </p:nvSpPr>
        <p:spPr>
          <a:xfrm>
            <a:off x="2945224" y="3746071"/>
            <a:ext cx="610310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Spring Boot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1">
      <a:dk1>
        <a:srgbClr val="000000"/>
      </a:dk1>
      <a:lt1>
        <a:srgbClr val="FFFFFF"/>
      </a:lt1>
      <a:dk2>
        <a:srgbClr val="262626"/>
      </a:dk2>
      <a:lt2>
        <a:srgbClr val="E7E6E6"/>
      </a:lt2>
      <a:accent1>
        <a:srgbClr val="184082"/>
      </a:accent1>
      <a:accent2>
        <a:srgbClr val="02B7FC"/>
      </a:accent2>
      <a:accent3>
        <a:srgbClr val="F75D43"/>
      </a:accent3>
      <a:accent4>
        <a:srgbClr val="FB9E85"/>
      </a:accent4>
      <a:accent5>
        <a:srgbClr val="FFBE3B"/>
      </a:accent5>
      <a:accent6>
        <a:srgbClr val="605E5F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506</Words>
  <Application>Microsoft Office PowerPoint</Application>
  <PresentationFormat>와이드스크린</PresentationFormat>
  <Paragraphs>192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Apple SD Gothic Neo</vt:lpstr>
      <vt:lpstr>나눔 고딕</vt:lpstr>
      <vt:lpstr>나눔고딕OTF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20</cp:revision>
  <dcterms:modified xsi:type="dcterms:W3CDTF">2024-03-06T07:13:51Z</dcterms:modified>
</cp:coreProperties>
</file>